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8" r:id="rId5"/>
    <p:sldId id="267" r:id="rId6"/>
    <p:sldId id="270" r:id="rId7"/>
    <p:sldId id="271" r:id="rId8"/>
    <p:sldId id="272" r:id="rId9"/>
    <p:sldId id="273" r:id="rId10"/>
    <p:sldId id="274" r:id="rId11"/>
    <p:sldId id="27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91" d="100"/>
          <a:sy n="91" d="100"/>
        </p:scale>
        <p:origin x="7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C64CA-9C3E-99A8-A8B3-8D3264BB8D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EC244-01EB-9A46-5C44-E7BFC32F1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2A8D6-1351-447F-B8B8-014DB2255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0AFFE-C92E-BA2F-A972-B1A01772E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BCE9F-F670-AEE1-D9B4-B8CC4C1E9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973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EA468-DBF2-2919-E884-7C22D0B73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9805D0-9C8F-0390-896E-CCAA7A994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76417-32DB-FEB7-6288-B368816D2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C3CEF-1958-B244-739E-823FE198A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F3D5B-63F5-CCC8-3DF5-6FEE6DC1D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9189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12453-07E1-5747-D0BA-1B20806335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6DF6D5-4CDD-BD40-D394-CAAF3349B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2EACF-89F5-32D2-BCB0-7BC7E3711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32A35-DD23-7ECE-7546-FBACF91A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8EE28-5D7D-4556-CE88-D12A5A9B7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9739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44306-C3C1-A2EC-AFB5-1106F2C74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F0B2D-336F-667A-5ECE-53CA87A4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EA0DC-C5E0-56F2-6C94-5C504ED5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4579D-FD32-5778-17F8-1B2CB549A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5761F-9DCF-1BD3-B5C5-F5DD53F82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514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B19B-2A61-71C9-943B-1CE8608EA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6FF3F-EF2C-6CD9-9CB5-5A6F22244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D1977-55F1-226E-B4AD-8C6A33C3D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0C9BD-07B5-FE19-A9A0-1B7FC3C40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74AA7-2546-45F4-AFE0-A81796A3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7039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894E-204A-97C6-8075-8E53A7D4E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D7984-C67C-7379-E7D8-AAFD0904CE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EC6822-7203-01F6-8AA7-7C88A098C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B9DCE-6BD8-5B9B-91F2-DF44B4FB7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FB50AF-B2BD-272F-F623-F2F4DE1B0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B9AD8-0695-60C2-F919-07F15560A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0474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5F575-AB4B-18A5-3784-990B368E5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A9A69-111D-E1D2-9827-3064B16B7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2C8AD2-CE19-2A89-6996-E54F84EF8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CF613B-E72C-CF58-C95D-CAB21B2D6F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A76B41-F417-93A1-434E-E27990BBD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BD88B0-2AC1-CC32-77F6-D6E5174AE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E43A10-837D-3031-647A-4EC801A31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1D9282-A82B-6E40-DBD7-03D4FA630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4174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64C7E-5B5A-55A2-7E0B-C3A77F68B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327F32-CEC7-E311-5304-9B6E45533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9D66FC-2FBE-BC71-719B-D564DAE5C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EE6A-8C45-929C-AEEE-7385776DC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174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A90E1B-1CE2-E757-10D9-5F25DDAC2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0F0FF8-59B3-3B52-E301-DEC934110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36900C-CF18-71F5-065C-1DF0645DF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686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9B13A-F335-7320-B6B4-9E2BC5CC6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D3EEA-27E1-D47A-0170-832042126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57D0A2-F0B9-B746-F75C-EB6937E63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294C8B-6959-74E1-ED59-578A21A6C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8A9240-F1AF-9ED6-768B-944C0774A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EF899C-457D-93E8-4FAF-3928E4293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8329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D1C12-926C-1928-53EC-BC6022A4B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9F5310-393E-2E89-E88C-A1CDB852FB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804853-338F-A4E1-71C4-C1D6F4DCC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51C3F-A574-2705-5C7C-7C19F7ED2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782AC-2B74-E872-D3A4-35397B145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B6B59-6301-C336-93A7-2A4CB5B36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3572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DDDFAC-9934-E78B-742F-AFA1AA98C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4B62A-4D24-2F71-C369-7700D58A9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6B0E1-2FB5-0FFA-BC1A-8349DC8A99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2A6B1-85D5-4955-A616-DF87C3C0F9B2}" type="datetimeFigureOut">
              <a:rPr lang="en-GB" smtClean="0"/>
              <a:t>27/01/2026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9586D-9BA2-A6A5-59F2-81934353B8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4CD17-D588-B42D-5B4D-4F554A1578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730FA-B482-4B5F-A2C0-C29FC33E5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9824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35E4C-4CC0-6F5D-2BFA-26DD94C47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Ensemble Learning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1E4295-96BB-1697-6DCB-4A0DB0A156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Atul Kahate</a:t>
            </a:r>
          </a:p>
          <a:p>
            <a:r>
              <a:rPr lang="en-GB" dirty="0"/>
              <a:t>https://www.linkedin.com/in/atulkahate/</a:t>
            </a:r>
          </a:p>
        </p:txBody>
      </p:sp>
    </p:spTree>
    <p:extLst>
      <p:ext uri="{BB962C8B-B14F-4D97-AF65-F5344CB8AC3E}">
        <p14:creationId xmlns:p14="http://schemas.microsoft.com/office/powerpoint/2010/main" val="3540087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C7BB64-92CB-D7A9-2A0D-E6B463AF138E}"/>
              </a:ext>
            </a:extLst>
          </p:cNvPr>
          <p:cNvSpPr txBox="1"/>
          <p:nvPr/>
        </p:nvSpPr>
        <p:spPr>
          <a:xfrm>
            <a:off x="237325" y="307127"/>
            <a:ext cx="1340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Stacking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A4FC07-FB78-306E-86B2-1EE45438C764}"/>
              </a:ext>
            </a:extLst>
          </p:cNvPr>
          <p:cNvSpPr txBox="1"/>
          <p:nvPr/>
        </p:nvSpPr>
        <p:spPr>
          <a:xfrm>
            <a:off x="237324" y="691035"/>
            <a:ext cx="6454897" cy="738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Models learn how to combine other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Base models make predictions → a </a:t>
            </a:r>
            <a:r>
              <a:rPr lang="en-US" sz="1400" b="1" dirty="0"/>
              <a:t>meta-model</a:t>
            </a:r>
            <a:r>
              <a:rPr lang="en-US" sz="1400" dirty="0"/>
              <a:t> learns from those predictions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Original data -&gt; Base models -&gt; Predictions -&gt; Meta model -&gt; Final prediction</a:t>
            </a:r>
            <a:endParaRPr lang="en-GB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D66881-FD1E-8A38-3B40-B7B8CEA84519}"/>
              </a:ext>
            </a:extLst>
          </p:cNvPr>
          <p:cNvSpPr txBox="1"/>
          <p:nvPr/>
        </p:nvSpPr>
        <p:spPr>
          <a:xfrm>
            <a:off x="237324" y="1660175"/>
            <a:ext cx="3154448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b="1" dirty="0"/>
              <a:t>Linear Stacking</a:t>
            </a:r>
          </a:p>
          <a:p>
            <a:endParaRPr lang="en-GB" sz="1400" dirty="0"/>
          </a:p>
          <a:p>
            <a:r>
              <a:rPr lang="en-GB" sz="1400" dirty="0"/>
              <a:t>Final prediction is a weighted average of base model outputs</a:t>
            </a:r>
          </a:p>
          <a:p>
            <a:endParaRPr lang="en-GB" sz="1400" dirty="0"/>
          </a:p>
          <a:p>
            <a:r>
              <a:rPr lang="en-GB" sz="1400" dirty="0"/>
              <a:t>Example: Obesity prediction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F44B37C-4B0B-9751-B90A-A77E5E89B7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6068154"/>
              </p:ext>
            </p:extLst>
          </p:nvPr>
        </p:nvGraphicFramePr>
        <p:xfrm>
          <a:off x="237324" y="3203231"/>
          <a:ext cx="3154448" cy="1219200"/>
        </p:xfrm>
        <a:graphic>
          <a:graphicData uri="http://schemas.openxmlformats.org/drawingml/2006/table">
            <a:tbl>
              <a:tblPr firstRow="1">
                <a:tableStyleId>{E8B1032C-EA38-4F05-BA0D-38AFFFC7BED3}</a:tableStyleId>
              </a:tblPr>
              <a:tblGrid>
                <a:gridCol w="1577224">
                  <a:extLst>
                    <a:ext uri="{9D8B030D-6E8A-4147-A177-3AD203B41FA5}">
                      <a16:colId xmlns:a16="http://schemas.microsoft.com/office/drawing/2014/main" val="3693492119"/>
                    </a:ext>
                  </a:extLst>
                </a:gridCol>
                <a:gridCol w="1577224">
                  <a:extLst>
                    <a:ext uri="{9D8B030D-6E8A-4147-A177-3AD203B41FA5}">
                      <a16:colId xmlns:a16="http://schemas.microsoft.com/office/drawing/2014/main" val="4008800552"/>
                    </a:ext>
                  </a:extLst>
                </a:gridCol>
              </a:tblGrid>
              <a:tr h="2208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Prediction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7222009"/>
                  </a:ext>
                </a:extLst>
              </a:tr>
              <a:tr h="2208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Random Forest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0114745"/>
                  </a:ext>
                </a:extLst>
              </a:tr>
              <a:tr h="2208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KNN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2691866"/>
                  </a:ext>
                </a:extLst>
              </a:tr>
              <a:tr h="22085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SVM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0.7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284452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A18EE52A-8C33-330B-9BB8-B710165652ED}"/>
              </a:ext>
            </a:extLst>
          </p:cNvPr>
          <p:cNvSpPr txBox="1"/>
          <p:nvPr/>
        </p:nvSpPr>
        <p:spPr>
          <a:xfrm>
            <a:off x="237324" y="4580492"/>
            <a:ext cx="3154448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/>
              <a:t>Linear Meta-model = </a:t>
            </a:r>
          </a:p>
          <a:p>
            <a:r>
              <a:rPr lang="en-GB" sz="1400" dirty="0"/>
              <a:t>(0.5 x 0.8) + (0.3 x 0.6) + (0.2 x 0.7) = 0.72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GB" sz="1400" dirty="0"/>
              <a:t>&gt; 0.5, so Obese</a:t>
            </a:r>
          </a:p>
          <a:p>
            <a:endParaRPr lang="en-GB" sz="1400" dirty="0"/>
          </a:p>
          <a:p>
            <a:r>
              <a:rPr lang="en-GB" sz="1400" dirty="0"/>
              <a:t>“Each model gets a vote, but some votes matter more)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CEDD9E-2E47-FF42-0FFB-F2094AD89BC8}"/>
              </a:ext>
            </a:extLst>
          </p:cNvPr>
          <p:cNvSpPr txBox="1"/>
          <p:nvPr/>
        </p:nvSpPr>
        <p:spPr>
          <a:xfrm>
            <a:off x="3537773" y="1660175"/>
            <a:ext cx="3154448" cy="11695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b="1" dirty="0"/>
              <a:t>Non-Linear Stacking</a:t>
            </a:r>
          </a:p>
          <a:p>
            <a:endParaRPr lang="en-GB" sz="1400" dirty="0"/>
          </a:p>
          <a:p>
            <a:r>
              <a:rPr lang="en-GB" sz="1400" dirty="0"/>
              <a:t>Meta-model is not linear</a:t>
            </a:r>
          </a:p>
          <a:p>
            <a:endParaRPr lang="en-GB" sz="1400" dirty="0"/>
          </a:p>
          <a:p>
            <a:r>
              <a:rPr lang="en-GB" sz="1400" dirty="0"/>
              <a:t>Example: Obesity prediction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FD0911-CC97-8700-CF52-224A888A34EA}"/>
              </a:ext>
            </a:extLst>
          </p:cNvPr>
          <p:cNvSpPr txBox="1"/>
          <p:nvPr/>
        </p:nvSpPr>
        <p:spPr>
          <a:xfrm>
            <a:off x="3537773" y="3195497"/>
            <a:ext cx="3154448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400" dirty="0"/>
              <a:t>Non-Linear Meta-model</a:t>
            </a:r>
          </a:p>
          <a:p>
            <a:endParaRPr lang="en-GB" sz="1400" dirty="0"/>
          </a:p>
          <a:p>
            <a:r>
              <a:rPr lang="en-US" sz="1400" dirty="0"/>
              <a:t>IF RF &gt; 0.7 AND SVM &gt; 0.6 → Obese</a:t>
            </a:r>
          </a:p>
          <a:p>
            <a:r>
              <a:rPr lang="en-US" sz="1400" dirty="0"/>
              <a:t>ELSE IF KNN &lt; 0.4 → Not Obese</a:t>
            </a:r>
          </a:p>
          <a:p>
            <a:r>
              <a:rPr lang="en-US" sz="1400" dirty="0"/>
              <a:t>ELSE → Obese</a:t>
            </a:r>
          </a:p>
          <a:p>
            <a:endParaRPr lang="en-US" sz="1400" dirty="0"/>
          </a:p>
          <a:p>
            <a:r>
              <a:rPr lang="en-US" sz="1400" dirty="0"/>
              <a:t>“Trust different models in different situations”</a:t>
            </a:r>
            <a:endParaRPr lang="en-GB" sz="14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5A7A3B4D-890A-8FC2-EFCD-5528383E97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0874805"/>
              </p:ext>
            </p:extLst>
          </p:nvPr>
        </p:nvGraphicFramePr>
        <p:xfrm>
          <a:off x="7022615" y="1805416"/>
          <a:ext cx="4745924" cy="1286792"/>
        </p:xfrm>
        <a:graphic>
          <a:graphicData uri="http://schemas.openxmlformats.org/drawingml/2006/table">
            <a:tbl>
              <a:tblPr firstRow="1">
                <a:tableStyleId>{7E9639D4-E3E2-4D34-9284-5A2195B3D0D7}</a:tableStyleId>
              </a:tblPr>
              <a:tblGrid>
                <a:gridCol w="1186481">
                  <a:extLst>
                    <a:ext uri="{9D8B030D-6E8A-4147-A177-3AD203B41FA5}">
                      <a16:colId xmlns:a16="http://schemas.microsoft.com/office/drawing/2014/main" val="1222237990"/>
                    </a:ext>
                  </a:extLst>
                </a:gridCol>
                <a:gridCol w="1186481">
                  <a:extLst>
                    <a:ext uri="{9D8B030D-6E8A-4147-A177-3AD203B41FA5}">
                      <a16:colId xmlns:a16="http://schemas.microsoft.com/office/drawing/2014/main" val="4070880990"/>
                    </a:ext>
                  </a:extLst>
                </a:gridCol>
                <a:gridCol w="1186481">
                  <a:extLst>
                    <a:ext uri="{9D8B030D-6E8A-4147-A177-3AD203B41FA5}">
                      <a16:colId xmlns:a16="http://schemas.microsoft.com/office/drawing/2014/main" val="1576174788"/>
                    </a:ext>
                  </a:extLst>
                </a:gridCol>
                <a:gridCol w="1186481">
                  <a:extLst>
                    <a:ext uri="{9D8B030D-6E8A-4147-A177-3AD203B41FA5}">
                      <a16:colId xmlns:a16="http://schemas.microsoft.com/office/drawing/2014/main" val="1012753287"/>
                    </a:ext>
                  </a:extLst>
                </a:gridCol>
              </a:tblGrid>
              <a:tr h="3216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RF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SVM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KNN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True 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956955"/>
                  </a:ext>
                </a:extLst>
              </a:tr>
              <a:tr h="3216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7210640"/>
                  </a:ext>
                </a:extLst>
              </a:tr>
              <a:tr h="3216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922831"/>
                  </a:ext>
                </a:extLst>
              </a:tr>
              <a:tr h="3216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0.6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327865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95A79C0E-34B2-A74D-21FF-962855385813}"/>
              </a:ext>
            </a:extLst>
          </p:cNvPr>
          <p:cNvSpPr txBox="1"/>
          <p:nvPr/>
        </p:nvSpPr>
        <p:spPr>
          <a:xfrm>
            <a:off x="7831732" y="1247296"/>
            <a:ext cx="3508108" cy="5232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But then how we these numbers decided?</a:t>
            </a:r>
          </a:p>
          <a:p>
            <a:r>
              <a:rPr lang="en-IN" sz="1400" dirty="0"/>
              <a:t>Closer to the True Label -&gt; Higher priority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802805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4D78A-4821-6B73-B06B-FBAD54741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Bias and Variance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86BA0-7B39-F481-B988-8D1DC605B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Bias</a:t>
            </a:r>
          </a:p>
          <a:p>
            <a:pPr lvl="1"/>
            <a:r>
              <a:rPr lang="en-US" dirty="0"/>
              <a:t>Error caused by wrong assumptions in the model</a:t>
            </a:r>
          </a:p>
          <a:p>
            <a:pPr lvl="1"/>
            <a:r>
              <a:rPr lang="en-GB" dirty="0"/>
              <a:t>Meaning: </a:t>
            </a:r>
            <a:r>
              <a:rPr lang="en-US" dirty="0"/>
              <a:t>Model is too simple to capture the true pattern</a:t>
            </a:r>
          </a:p>
          <a:p>
            <a:pPr lvl="1"/>
            <a:r>
              <a:rPr lang="en-US" dirty="0"/>
              <a:t>Example</a:t>
            </a:r>
          </a:p>
          <a:p>
            <a:pPr lvl="2"/>
            <a:r>
              <a:rPr lang="en-US" dirty="0"/>
              <a:t>True relationship: y = x²</a:t>
            </a:r>
          </a:p>
          <a:p>
            <a:pPr lvl="2"/>
            <a:r>
              <a:rPr lang="en-GB" dirty="0"/>
              <a:t>We choose a model that says: y = </a:t>
            </a:r>
            <a:r>
              <a:rPr lang="en-GB" dirty="0" err="1"/>
              <a:t>ax</a:t>
            </a:r>
            <a:r>
              <a:rPr lang="en-GB" dirty="0"/>
              <a:t> + b</a:t>
            </a:r>
          </a:p>
          <a:p>
            <a:pPr lvl="2"/>
            <a:r>
              <a:rPr lang="en-GB" dirty="0"/>
              <a:t>Straight line cannot fit a curve</a:t>
            </a:r>
          </a:p>
          <a:p>
            <a:r>
              <a:rPr lang="en-GB" b="1" dirty="0"/>
              <a:t>Variance</a:t>
            </a:r>
          </a:p>
          <a:p>
            <a:pPr lvl="1"/>
            <a:r>
              <a:rPr lang="en-US" dirty="0"/>
              <a:t>Error caused by the model being too sensitive to the training data</a:t>
            </a:r>
          </a:p>
          <a:p>
            <a:pPr lvl="1"/>
            <a:r>
              <a:rPr lang="en-US" dirty="0"/>
              <a:t>Meaning: Small change in data → big change in model</a:t>
            </a:r>
          </a:p>
          <a:p>
            <a:pPr lvl="1"/>
            <a:r>
              <a:rPr lang="en-US" b="1" dirty="0"/>
              <a:t>Overfitting</a:t>
            </a:r>
            <a:r>
              <a:rPr lang="en-US" dirty="0"/>
              <a:t>: High variance = model memorizes instead of generalizes</a:t>
            </a:r>
          </a:p>
          <a:p>
            <a:pPr lvl="1"/>
            <a:r>
              <a:rPr lang="en-US" dirty="0"/>
              <a:t>Example</a:t>
            </a:r>
          </a:p>
          <a:p>
            <a:pPr lvl="2"/>
            <a:r>
              <a:rPr lang="en-US" dirty="0"/>
              <a:t>We have </a:t>
            </a:r>
            <a:r>
              <a:rPr lang="en-US" b="1" dirty="0"/>
              <a:t>10 data points</a:t>
            </a:r>
            <a:endParaRPr lang="en-US" dirty="0"/>
          </a:p>
          <a:p>
            <a:pPr lvl="2"/>
            <a:r>
              <a:rPr lang="en-US" dirty="0"/>
              <a:t>Train model A on points 1–10 → curve bends this way</a:t>
            </a:r>
          </a:p>
          <a:p>
            <a:pPr lvl="2"/>
            <a:r>
              <a:rPr lang="en-US" dirty="0"/>
              <a:t>Remove 1 point → curve bends a </a:t>
            </a:r>
            <a:r>
              <a:rPr lang="en-US" i="1" dirty="0"/>
              <a:t>very</a:t>
            </a:r>
            <a:r>
              <a:rPr lang="en-US" dirty="0"/>
              <a:t> different way</a:t>
            </a:r>
          </a:p>
          <a:p>
            <a:pPr lvl="2"/>
            <a:r>
              <a:rPr lang="en-US" dirty="0"/>
              <a:t>Model is unstable → </a:t>
            </a:r>
            <a:r>
              <a:rPr lang="en-US" b="1" dirty="0"/>
              <a:t>high variance</a:t>
            </a:r>
            <a:endParaRPr lang="en-US" dirty="0"/>
          </a:p>
          <a:p>
            <a:pPr lvl="2"/>
            <a:endParaRPr lang="en-GB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BCAF361-5206-F328-9801-3175AA5C6D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492641"/>
              </p:ext>
            </p:extLst>
          </p:nvPr>
        </p:nvGraphicFramePr>
        <p:xfrm>
          <a:off x="5598664" y="301625"/>
          <a:ext cx="6288537" cy="1524000"/>
        </p:xfrm>
        <a:graphic>
          <a:graphicData uri="http://schemas.openxmlformats.org/drawingml/2006/table">
            <a:tbl>
              <a:tblPr firstRow="1">
                <a:tableStyleId>{72833802-FEF1-4C79-8D5D-14CF1EAF98D9}</a:tableStyleId>
              </a:tblPr>
              <a:tblGrid>
                <a:gridCol w="2096179">
                  <a:extLst>
                    <a:ext uri="{9D8B030D-6E8A-4147-A177-3AD203B41FA5}">
                      <a16:colId xmlns:a16="http://schemas.microsoft.com/office/drawing/2014/main" val="1254695818"/>
                    </a:ext>
                  </a:extLst>
                </a:gridCol>
                <a:gridCol w="2096179">
                  <a:extLst>
                    <a:ext uri="{9D8B030D-6E8A-4147-A177-3AD203B41FA5}">
                      <a16:colId xmlns:a16="http://schemas.microsoft.com/office/drawing/2014/main" val="3352818816"/>
                    </a:ext>
                  </a:extLst>
                </a:gridCol>
                <a:gridCol w="2096179">
                  <a:extLst>
                    <a:ext uri="{9D8B030D-6E8A-4147-A177-3AD203B41FA5}">
                      <a16:colId xmlns:a16="http://schemas.microsoft.com/office/drawing/2014/main" val="2707714887"/>
                    </a:ext>
                  </a:extLst>
                </a:gridCol>
              </a:tblGrid>
              <a:tr h="2651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Aspect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Bias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Variance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5731237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Cause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Model too simple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Model too complex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0258236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Symptom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Poor train &amp; test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Great train, poor test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279658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Fixed by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More complexity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Regularization / averaging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2017517"/>
                  </a:ext>
                </a:extLst>
              </a:tr>
              <a:tr h="2651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Linked 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Underfitting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Overfitting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10785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2004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125A66-4ED2-085E-A675-B35861476870}"/>
              </a:ext>
            </a:extLst>
          </p:cNvPr>
          <p:cNvSpPr txBox="1"/>
          <p:nvPr/>
        </p:nvSpPr>
        <p:spPr>
          <a:xfrm>
            <a:off x="453710" y="160544"/>
            <a:ext cx="17450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Ensemble </a:t>
            </a:r>
          </a:p>
          <a:p>
            <a:r>
              <a:rPr lang="en-IN" sz="2400" dirty="0"/>
              <a:t>Learning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EF1A49-AFFF-23C3-9BF8-38A4222AF7CA}"/>
              </a:ext>
            </a:extLst>
          </p:cNvPr>
          <p:cNvSpPr txBox="1"/>
          <p:nvPr/>
        </p:nvSpPr>
        <p:spPr>
          <a:xfrm>
            <a:off x="1877661" y="160544"/>
            <a:ext cx="9409247" cy="14773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Combining multiple models (often called "base learners") to solve a single problem, with the goal of producing a more accurate and robust prediction than any individual model could achieve on its 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"Council of Experts"—if one model has a blind spot, the others can compensate for it</a:t>
            </a:r>
            <a:endParaRPr lang="en-GB" dirty="0"/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869BF0DB-A39D-5365-F287-5FB4BB10BB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7083620"/>
              </p:ext>
            </p:extLst>
          </p:nvPr>
        </p:nvGraphicFramePr>
        <p:xfrm>
          <a:off x="502571" y="1757643"/>
          <a:ext cx="11070524" cy="4610019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2135927">
                  <a:extLst>
                    <a:ext uri="{9D8B030D-6E8A-4147-A177-3AD203B41FA5}">
                      <a16:colId xmlns:a16="http://schemas.microsoft.com/office/drawing/2014/main" val="3835036618"/>
                    </a:ext>
                  </a:extLst>
                </a:gridCol>
                <a:gridCol w="3036366">
                  <a:extLst>
                    <a:ext uri="{9D8B030D-6E8A-4147-A177-3AD203B41FA5}">
                      <a16:colId xmlns:a16="http://schemas.microsoft.com/office/drawing/2014/main" val="422677054"/>
                    </a:ext>
                  </a:extLst>
                </a:gridCol>
                <a:gridCol w="3130600">
                  <a:extLst>
                    <a:ext uri="{9D8B030D-6E8A-4147-A177-3AD203B41FA5}">
                      <a16:colId xmlns:a16="http://schemas.microsoft.com/office/drawing/2014/main" val="3538369998"/>
                    </a:ext>
                  </a:extLst>
                </a:gridCol>
                <a:gridCol w="2767631">
                  <a:extLst>
                    <a:ext uri="{9D8B030D-6E8A-4147-A177-3AD203B41FA5}">
                      <a16:colId xmlns:a16="http://schemas.microsoft.com/office/drawing/2014/main" val="1502024020"/>
                    </a:ext>
                  </a:extLst>
                </a:gridCol>
              </a:tblGrid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Aspect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 dirty="0"/>
                        <a:t>Bagging (Bootstrap Aggregating)</a:t>
                      </a:r>
                      <a:endParaRPr lang="en-GB" sz="1400" dirty="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Boosting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Stacking (Stacked Generalization)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2114399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 dirty="0"/>
                        <a:t>Main goal</a:t>
                      </a:r>
                      <a:endParaRPr lang="en-GB" sz="1400" dirty="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Reduce </a:t>
                      </a:r>
                      <a:r>
                        <a:rPr lang="en-GB" sz="1400" b="1"/>
                        <a:t>variance</a:t>
                      </a:r>
                      <a:r>
                        <a:rPr lang="en-GB" sz="1400"/>
                        <a:t> (overfitting)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Reduce </a:t>
                      </a:r>
                      <a:r>
                        <a:rPr lang="en-GB" sz="1400" b="1"/>
                        <a:t>bias</a:t>
                      </a:r>
                      <a:r>
                        <a:rPr lang="en-GB" sz="1400"/>
                        <a:t> (underfitting)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Improve </a:t>
                      </a:r>
                      <a:r>
                        <a:rPr lang="en-GB" sz="1400" b="1"/>
                        <a:t>overall predictive power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8617006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Core intuition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“Many independent models vote”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“Learn from mistakes step by step”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“Combine different model strengths”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4139180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How models are trained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In </a:t>
                      </a:r>
                      <a:r>
                        <a:rPr lang="en-GB" sz="1400" b="1"/>
                        <a:t>parallel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Sequentially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Base models first, then meta-model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305192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Data sampling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Random </a:t>
                      </a:r>
                      <a:r>
                        <a:rPr lang="en-GB" sz="1400" b="1"/>
                        <a:t>bootstrap samples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Same data, but </a:t>
                      </a:r>
                      <a:r>
                        <a:rPr lang="en-GB" sz="1400" b="1"/>
                        <a:t>weighted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Same data, predictions become features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6984191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Model focus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All models treated equally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Later models focus on </a:t>
                      </a:r>
                      <a:r>
                        <a:rPr lang="en-US" sz="1400" b="1"/>
                        <a:t>hard cases</a:t>
                      </a:r>
                      <a:endParaRPr lang="en-US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Meta-model learns best combination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4184151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Sensitivity to noise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Low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High (can over-focus on noise)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Medium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2322102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Typical base models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High-variance models (Decision Trees)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Weak learners (shallow trees)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/>
                        <a:t>Any mix (KNN, SVM, Trees, NN)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2570"/>
                  </a:ext>
                </a:extLst>
              </a:tr>
              <a:tr h="2352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Final prediction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Average / majority vote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Weighted sum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Meta-model output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0652088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Key examples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Random Forest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1"/>
                        <a:t>AdaBoost, Gradient Boosting, XGBoost</a:t>
                      </a:r>
                      <a:endParaRPr lang="en-GB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Stacked classifiers/regressors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2397678"/>
                  </a:ext>
                </a:extLst>
              </a:tr>
              <a:tr h="4116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/>
                        <a:t>When to use (simple rule)</a:t>
                      </a:r>
                      <a:endParaRPr lang="en-US" sz="1400"/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Model overfits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Model underfits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Multiple good but different models</a:t>
                      </a:r>
                    </a:p>
                  </a:txBody>
                  <a:tcPr marL="58802" marR="58802" marT="29401" marB="29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9220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8299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EFFA7-3F4F-BC7E-99AA-A604D681B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Bagging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48483D-42B1-2AF0-B862-69E74BCEF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“Divide, Train, Conquer”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b="1" dirty="0"/>
              <a:t>Bootstrapping</a:t>
            </a:r>
            <a:r>
              <a:rPr lang="en-US" dirty="0"/>
              <a:t>: Create multiple random sub-datasets from the original training data. These are created using sampling with replacement, meaning the same data point can appear multiple times in one subset.</a:t>
            </a:r>
          </a:p>
          <a:p>
            <a:pPr marL="514350" indent="-514350">
              <a:buAutoNum type="arabicPeriod"/>
            </a:pPr>
            <a:r>
              <a:rPr lang="en-US" b="1" dirty="0"/>
              <a:t>Parallel Training</a:t>
            </a:r>
            <a:r>
              <a:rPr lang="en-US" dirty="0"/>
              <a:t>: Train a separate model (usually the same type, like a Decision Tree) on each of these bootstrap samples. Since the samples are different, each model learns slightly different patterns.</a:t>
            </a:r>
          </a:p>
          <a:p>
            <a:pPr marL="514350" indent="-514350">
              <a:buAutoNum type="arabicPeriod"/>
            </a:pPr>
            <a:r>
              <a:rPr lang="en-US" b="1" dirty="0"/>
              <a:t>Aggregating</a:t>
            </a:r>
            <a:r>
              <a:rPr lang="en-US" dirty="0"/>
              <a:t>: Combine the results from all models to get the final output.</a:t>
            </a:r>
          </a:p>
          <a:p>
            <a:endParaRPr lang="en-US" dirty="0"/>
          </a:p>
          <a:p>
            <a:r>
              <a:rPr lang="en-US" dirty="0"/>
              <a:t>For Classification: Majority voting (the class chosen by most models wins)</a:t>
            </a:r>
          </a:p>
          <a:p>
            <a:r>
              <a:rPr lang="en-US" dirty="0"/>
              <a:t>For Regression: Averaging (the mean of all predicted values)</a:t>
            </a:r>
            <a:endParaRPr lang="en-GB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DA2DE3F-F3E8-4150-7056-22AB08D94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612796"/>
              </p:ext>
            </p:extLst>
          </p:nvPr>
        </p:nvGraphicFramePr>
        <p:xfrm>
          <a:off x="4781406" y="365125"/>
          <a:ext cx="7001091" cy="1727200"/>
        </p:xfrm>
        <a:graphic>
          <a:graphicData uri="http://schemas.openxmlformats.org/drawingml/2006/table">
            <a:tbl>
              <a:tblPr firstRow="1">
                <a:tableStyleId>{10A1B5D5-9B99-4C35-A422-299274C87663}</a:tableStyleId>
              </a:tblPr>
              <a:tblGrid>
                <a:gridCol w="2333697">
                  <a:extLst>
                    <a:ext uri="{9D8B030D-6E8A-4147-A177-3AD203B41FA5}">
                      <a16:colId xmlns:a16="http://schemas.microsoft.com/office/drawing/2014/main" val="1907971362"/>
                    </a:ext>
                  </a:extLst>
                </a:gridCol>
                <a:gridCol w="2333697">
                  <a:extLst>
                    <a:ext uri="{9D8B030D-6E8A-4147-A177-3AD203B41FA5}">
                      <a16:colId xmlns:a16="http://schemas.microsoft.com/office/drawing/2014/main" val="2942240125"/>
                    </a:ext>
                  </a:extLst>
                </a:gridCol>
                <a:gridCol w="2333697">
                  <a:extLst>
                    <a:ext uri="{9D8B030D-6E8A-4147-A177-3AD203B41FA5}">
                      <a16:colId xmlns:a16="http://schemas.microsoft.com/office/drawing/2014/main" val="1042946828"/>
                    </a:ext>
                  </a:extLst>
                </a:gridCol>
              </a:tblGrid>
              <a:tr h="282557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Feature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Single Decision Tree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Bagging (Random Forest)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0005399"/>
                  </a:ext>
                </a:extLst>
              </a:tr>
              <a:tr h="282557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Stability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Low (changes with data)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High (stable and robust)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8456416"/>
                  </a:ext>
                </a:extLst>
              </a:tr>
              <a:tr h="282557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Overfitting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High Risk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Low Risk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6943640"/>
                  </a:ext>
                </a:extLst>
              </a:tr>
              <a:tr h="282557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Accuracy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Good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Excellent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4719159"/>
                  </a:ext>
                </a:extLst>
              </a:tr>
              <a:tr h="282557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b="1">
                          <a:solidFill>
                            <a:srgbClr val="1F1F1F"/>
                          </a:solidFill>
                          <a:effectLst/>
                        </a:rPr>
                        <a:t>Complexity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>
                          <a:solidFill>
                            <a:srgbClr val="1F1F1F"/>
                          </a:solidFill>
                          <a:effectLst/>
                        </a:rPr>
                        <a:t>Simple</a:t>
                      </a:r>
                      <a:endParaRPr lang="en-GB" sz="16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600" dirty="0">
                          <a:solidFill>
                            <a:srgbClr val="1F1F1F"/>
                          </a:solidFill>
                          <a:effectLst/>
                        </a:rPr>
                        <a:t>Complex (Black Box)</a:t>
                      </a:r>
                      <a:endParaRPr lang="en-GB" sz="1600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60655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0692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0664A7-47C0-E869-0FA2-BFB7123D5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685" y="281244"/>
            <a:ext cx="9443266" cy="6295511"/>
          </a:xfrm>
        </p:spPr>
      </p:pic>
    </p:spTree>
    <p:extLst>
      <p:ext uri="{BB962C8B-B14F-4D97-AF65-F5344CB8AC3E}">
        <p14:creationId xmlns:p14="http://schemas.microsoft.com/office/powerpoint/2010/main" val="708080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5EFCA-7063-F291-6DA6-1F1EDD1D3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Bagging Techniques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3EAE295-FBB1-6B69-B3F4-B9F11A6649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7409384"/>
              </p:ext>
            </p:extLst>
          </p:nvPr>
        </p:nvGraphicFramePr>
        <p:xfrm>
          <a:off x="989838" y="1825625"/>
          <a:ext cx="10212324" cy="4351338"/>
        </p:xfrm>
        <a:graphic>
          <a:graphicData uri="http://schemas.openxmlformats.org/drawingml/2006/table">
            <a:tbl>
              <a:tblPr firstRow="1">
                <a:tableStyleId>{72833802-FEF1-4C79-8D5D-14CF1EAF98D9}</a:tableStyleId>
              </a:tblPr>
              <a:tblGrid>
                <a:gridCol w="1997667">
                  <a:extLst>
                    <a:ext uri="{9D8B030D-6E8A-4147-A177-3AD203B41FA5}">
                      <a16:colId xmlns:a16="http://schemas.microsoft.com/office/drawing/2014/main" val="4222703797"/>
                    </a:ext>
                  </a:extLst>
                </a:gridCol>
                <a:gridCol w="3357454">
                  <a:extLst>
                    <a:ext uri="{9D8B030D-6E8A-4147-A177-3AD203B41FA5}">
                      <a16:colId xmlns:a16="http://schemas.microsoft.com/office/drawing/2014/main" val="506176075"/>
                    </a:ext>
                  </a:extLst>
                </a:gridCol>
                <a:gridCol w="4857203">
                  <a:extLst>
                    <a:ext uri="{9D8B030D-6E8A-4147-A177-3AD203B41FA5}">
                      <a16:colId xmlns:a16="http://schemas.microsoft.com/office/drawing/2014/main" val="98245064"/>
                    </a:ext>
                  </a:extLst>
                </a:gridCol>
              </a:tblGrid>
              <a:tr h="3552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700" b="1"/>
                        <a:t>Technique</a:t>
                      </a:r>
                      <a:endParaRPr lang="en-GB" sz="170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700" b="1"/>
                        <a:t>Description</a:t>
                      </a:r>
                      <a:endParaRPr lang="en-GB" sz="170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700" b="1"/>
                        <a:t>Key Points / Use Case</a:t>
                      </a:r>
                      <a:endParaRPr lang="en-GB" sz="170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4849796"/>
                  </a:ext>
                </a:extLst>
              </a:tr>
              <a:tr h="11544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700" b="1"/>
                        <a:t>Random Forest</a:t>
                      </a:r>
                      <a:endParaRPr lang="en-GB" sz="170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dirty="0"/>
                        <a:t>A bagging technique using multiple decision trees. Each tree sees a random subset of features when splitting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Reduces correlation between trees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Widely used in practice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Improves generalization and reduces overfitting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4492026"/>
                  </a:ext>
                </a:extLst>
              </a:tr>
              <a:tr h="11544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700" b="1"/>
                        <a:t>Pasting</a:t>
                      </a:r>
                      <a:endParaRPr lang="en-GB" sz="170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dirty="0"/>
                        <a:t>Similar to bagging, but samples </a:t>
                      </a:r>
                      <a:r>
                        <a:rPr lang="en-US" sz="1700" b="1" dirty="0"/>
                        <a:t>without replacement</a:t>
                      </a:r>
                      <a:endParaRPr lang="en-US" sz="1700" dirty="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Useful for very large datasets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Ensures each model sees unique data points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Can slightly reduce variance while keeping diversity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4167750"/>
                  </a:ext>
                </a:extLst>
              </a:tr>
              <a:tr h="168725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b="1" dirty="0"/>
                        <a:t>Bagging</a:t>
                      </a:r>
                      <a:endParaRPr lang="en-US" sz="1700" dirty="0"/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700" dirty="0"/>
                        <a:t>Apply bagging concepts to AI/LLM outputs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b="1" dirty="0"/>
                        <a:t>Self-Consistency:</a:t>
                      </a:r>
                      <a:r>
                        <a:rPr lang="en-US" sz="1700" dirty="0"/>
                        <a:t> Run same prompt multiple times at high temperature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Aggregate outputs via majority vote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700" dirty="0"/>
                        <a:t>Reduces hallucinations and increases reliability</a:t>
                      </a:r>
                    </a:p>
                  </a:txBody>
                  <a:tcPr marL="88803" marR="88803" marT="44401" marB="444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0106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6802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F2EDFA-BCDE-5942-A3BF-8471D6049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8EF1A0-9787-F1DA-D591-3D074D7D8078}"/>
              </a:ext>
            </a:extLst>
          </p:cNvPr>
          <p:cNvSpPr txBox="1"/>
          <p:nvPr/>
        </p:nvSpPr>
        <p:spPr>
          <a:xfrm>
            <a:off x="453710" y="160544"/>
            <a:ext cx="1745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Boosting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1562C-B24A-329D-AA6C-FD04567E86A3}"/>
              </a:ext>
            </a:extLst>
          </p:cNvPr>
          <p:cNvSpPr txBox="1"/>
          <p:nvPr/>
        </p:nvSpPr>
        <p:spPr>
          <a:xfrm>
            <a:off x="1877661" y="160544"/>
            <a:ext cx="9409247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Sequential</a:t>
            </a:r>
            <a:r>
              <a:rPr lang="en-US" dirty="0"/>
              <a:t> strategy where each model learns specifically from the mistakes of its predecessor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points that are misclassified by the current model are given higher "weights" or importance in the next round, forcing the next model to focus on the "hard" cases</a:t>
            </a:r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9F13AE6-8BAC-C5CD-8F50-DB0805F6EB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639307"/>
              </p:ext>
            </p:extLst>
          </p:nvPr>
        </p:nvGraphicFramePr>
        <p:xfrm>
          <a:off x="279206" y="1825625"/>
          <a:ext cx="10628372" cy="4351337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2205728">
                  <a:extLst>
                    <a:ext uri="{9D8B030D-6E8A-4147-A177-3AD203B41FA5}">
                      <a16:colId xmlns:a16="http://schemas.microsoft.com/office/drawing/2014/main" val="1125166107"/>
                    </a:ext>
                  </a:extLst>
                </a:gridCol>
                <a:gridCol w="1640336">
                  <a:extLst>
                    <a:ext uri="{9D8B030D-6E8A-4147-A177-3AD203B41FA5}">
                      <a16:colId xmlns:a16="http://schemas.microsoft.com/office/drawing/2014/main" val="3959971189"/>
                    </a:ext>
                  </a:extLst>
                </a:gridCol>
                <a:gridCol w="2945625">
                  <a:extLst>
                    <a:ext uri="{9D8B030D-6E8A-4147-A177-3AD203B41FA5}">
                      <a16:colId xmlns:a16="http://schemas.microsoft.com/office/drawing/2014/main" val="3686382438"/>
                    </a:ext>
                  </a:extLst>
                </a:gridCol>
                <a:gridCol w="3836683">
                  <a:extLst>
                    <a:ext uri="{9D8B030D-6E8A-4147-A177-3AD203B41FA5}">
                      <a16:colId xmlns:a16="http://schemas.microsoft.com/office/drawing/2014/main" val="2721449830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Technique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Core Idea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How It Learns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Why It’s Important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4505205"/>
                  </a:ext>
                </a:extLst>
              </a:tr>
              <a:tr h="13388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AdaBoost (Adaptive Boosting)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dirty="0"/>
                        <a:t>P</a:t>
                      </a:r>
                      <a:r>
                        <a:rPr lang="en-GB" sz="1600" dirty="0"/>
                        <a:t>ay more attention to mistakes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Increases the </a:t>
                      </a:r>
                      <a:r>
                        <a:rPr lang="en-US" sz="1600" b="1"/>
                        <a:t>weights of misclassified points</a:t>
                      </a:r>
                      <a:r>
                        <a:rPr lang="en-US" sz="1600"/>
                        <a:t> after each iteration so the next model focuses more on hard cases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Turns many weak learners into a strong one; conceptually simple and historically important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1054350"/>
                  </a:ext>
                </a:extLst>
              </a:tr>
              <a:tr h="13388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Gradient Boosting (GBM)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Learn to fix the remaining errors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Each new model is trained on the </a:t>
                      </a:r>
                      <a:r>
                        <a:rPr lang="en-US" sz="1600" b="1"/>
                        <a:t>residual errors</a:t>
                      </a:r>
                      <a:r>
                        <a:rPr lang="en-US" sz="1600"/>
                        <a:t> (actual − predicted) of the previous model using gradient descent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More flexible than AdaBoost; works for regression and classification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235032"/>
                  </a:ext>
                </a:extLst>
              </a:tr>
              <a:tr h="13388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b="1"/>
                        <a:t>XGBoost (Extreme Gradient Boosting)</a:t>
                      </a:r>
                      <a:endParaRPr lang="en-GB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Do GBM, but faster, safer, smarter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/>
                        <a:t>Same residual-learning idea as GBM, but adds </a:t>
                      </a:r>
                      <a:r>
                        <a:rPr lang="en-US" sz="1600" b="1"/>
                        <a:t>regularization</a:t>
                      </a:r>
                      <a:r>
                        <a:rPr lang="en-US" sz="1600"/>
                        <a:t>, </a:t>
                      </a:r>
                      <a:r>
                        <a:rPr lang="en-US" sz="1600" b="1"/>
                        <a:t>tree pruning</a:t>
                      </a:r>
                      <a:r>
                        <a:rPr lang="en-US" sz="1600"/>
                        <a:t>, and </a:t>
                      </a:r>
                      <a:r>
                        <a:rPr lang="en-US" sz="1600" b="1"/>
                        <a:t>parallelization</a:t>
                      </a:r>
                      <a:endParaRPr lang="en-US" sz="160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Industry gold standard for tabular data; fast, accurate, and robust against overfitting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031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5533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E8530-C57C-7A62-D233-6DBB58F5B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0F76BE-CA71-49AC-DFA9-92A3BF1EF3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704" y="248109"/>
            <a:ext cx="9571235" cy="6380823"/>
          </a:xfrm>
        </p:spPr>
      </p:pic>
    </p:spTree>
    <p:extLst>
      <p:ext uri="{BB962C8B-B14F-4D97-AF65-F5344CB8AC3E}">
        <p14:creationId xmlns:p14="http://schemas.microsoft.com/office/powerpoint/2010/main" val="4041177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CC13FD-1404-E033-9268-3736D2DDE888}"/>
              </a:ext>
            </a:extLst>
          </p:cNvPr>
          <p:cNvSpPr txBox="1"/>
          <p:nvPr/>
        </p:nvSpPr>
        <p:spPr>
          <a:xfrm>
            <a:off x="265247" y="244305"/>
            <a:ext cx="1277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AdaBoost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341F90-BE97-3611-4AE4-5676C4217AC5}"/>
              </a:ext>
            </a:extLst>
          </p:cNvPr>
          <p:cNvSpPr txBox="1"/>
          <p:nvPr/>
        </p:nvSpPr>
        <p:spPr>
          <a:xfrm>
            <a:off x="237325" y="691035"/>
            <a:ext cx="3154448" cy="7386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Builds </a:t>
            </a:r>
            <a:r>
              <a:rPr lang="en-US" sz="1400" dirty="0"/>
              <a:t>a sequence of models, where each new model tries to fix the mistakes of the previous one</a:t>
            </a:r>
            <a:endParaRPr lang="en-GB" sz="1400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10D00ED0-0002-7977-128A-0BE4155217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1609580"/>
              </p:ext>
            </p:extLst>
          </p:nvPr>
        </p:nvGraphicFramePr>
        <p:xfrm>
          <a:off x="237325" y="1608922"/>
          <a:ext cx="3154448" cy="213360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837037">
                  <a:extLst>
                    <a:ext uri="{9D8B030D-6E8A-4147-A177-3AD203B41FA5}">
                      <a16:colId xmlns:a16="http://schemas.microsoft.com/office/drawing/2014/main" val="2992704106"/>
                    </a:ext>
                  </a:extLst>
                </a:gridCol>
                <a:gridCol w="1060983">
                  <a:extLst>
                    <a:ext uri="{9D8B030D-6E8A-4147-A177-3AD203B41FA5}">
                      <a16:colId xmlns:a16="http://schemas.microsoft.com/office/drawing/2014/main" val="1247799351"/>
                    </a:ext>
                  </a:extLst>
                </a:gridCol>
                <a:gridCol w="1256428">
                  <a:extLst>
                    <a:ext uri="{9D8B030D-6E8A-4147-A177-3AD203B41FA5}">
                      <a16:colId xmlns:a16="http://schemas.microsoft.com/office/drawing/2014/main" val="4125520342"/>
                    </a:ext>
                  </a:extLst>
                </a:gridCol>
              </a:tblGrid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Weight (kg)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Obese (y)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496026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 (Not obese)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649539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7512936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504720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 (Obese)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6493873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7706722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70760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84AF01E-1389-9B3B-8D06-5ABE389F8474}"/>
                  </a:ext>
                </a:extLst>
              </p:cNvPr>
              <p:cNvSpPr txBox="1"/>
              <p:nvPr/>
            </p:nvSpPr>
            <p:spPr>
              <a:xfrm>
                <a:off x="237325" y="3921745"/>
                <a:ext cx="3154448" cy="1062407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/>
                  <a:t>Each dog is given an Equal Weight (w), which represents its importance</a:t>
                </a:r>
              </a:p>
              <a:p>
                <a:endParaRPr lang="en-IN" sz="1400" dirty="0"/>
              </a:p>
              <a:p>
                <a:r>
                  <a:rPr lang="en-IN" sz="1400" dirty="0"/>
                  <a:t>Sample weights: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</m:oMath>
                </a14:m>
                <a:r>
                  <a:rPr lang="en-IN" sz="1400" dirty="0"/>
                  <a:t> for each dog</a:t>
                </a:r>
                <a:endParaRPr lang="en-GB" sz="14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84AF01E-1389-9B3B-8D06-5ABE389F84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325" y="3921745"/>
                <a:ext cx="3154448" cy="1062407"/>
              </a:xfrm>
              <a:prstGeom prst="rect">
                <a:avLst/>
              </a:prstGeom>
              <a:blipFill>
                <a:blip r:embed="rId2"/>
                <a:stretch>
                  <a:fillRect l="-580" t="-57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E71550A-09FD-5E2D-897A-A8D19930E895}"/>
              </a:ext>
            </a:extLst>
          </p:cNvPr>
          <p:cNvSpPr txBox="1"/>
          <p:nvPr/>
        </p:nvSpPr>
        <p:spPr>
          <a:xfrm>
            <a:off x="3675628" y="153563"/>
            <a:ext cx="4070594" cy="31085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1 (Weak Learner)</a:t>
            </a:r>
          </a:p>
          <a:p>
            <a:endParaRPr lang="en-IN" sz="1400" dirty="0"/>
          </a:p>
          <a:p>
            <a:r>
              <a:rPr lang="en-IN" sz="1400" dirty="0"/>
              <a:t>Weak rule: If weight &gt;=16, -&gt; obese</a:t>
            </a:r>
          </a:p>
          <a:p>
            <a:r>
              <a:rPr lang="en-IN" sz="1400" dirty="0"/>
              <a:t>                     Else -&gt; not obese</a:t>
            </a:r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GB" sz="14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5BDD312-C3FC-CCA2-1521-5CA51999E4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6439166"/>
              </p:ext>
            </p:extLst>
          </p:nvPr>
        </p:nvGraphicFramePr>
        <p:xfrm>
          <a:off x="3675628" y="1169214"/>
          <a:ext cx="4019985" cy="1920240"/>
        </p:xfrm>
        <a:graphic>
          <a:graphicData uri="http://schemas.openxmlformats.org/drawingml/2006/table">
            <a:tbl>
              <a:tblPr firstRow="1">
                <a:tableStyleId>{7E9639D4-E3E2-4D34-9284-5A2195B3D0D7}</a:tableStyleId>
              </a:tblPr>
              <a:tblGrid>
                <a:gridCol w="803997">
                  <a:extLst>
                    <a:ext uri="{9D8B030D-6E8A-4147-A177-3AD203B41FA5}">
                      <a16:colId xmlns:a16="http://schemas.microsoft.com/office/drawing/2014/main" val="3581136664"/>
                    </a:ext>
                  </a:extLst>
                </a:gridCol>
                <a:gridCol w="803997">
                  <a:extLst>
                    <a:ext uri="{9D8B030D-6E8A-4147-A177-3AD203B41FA5}">
                      <a16:colId xmlns:a16="http://schemas.microsoft.com/office/drawing/2014/main" val="520838546"/>
                    </a:ext>
                  </a:extLst>
                </a:gridCol>
                <a:gridCol w="803997">
                  <a:extLst>
                    <a:ext uri="{9D8B030D-6E8A-4147-A177-3AD203B41FA5}">
                      <a16:colId xmlns:a16="http://schemas.microsoft.com/office/drawing/2014/main" val="2050878188"/>
                    </a:ext>
                  </a:extLst>
                </a:gridCol>
                <a:gridCol w="803997">
                  <a:extLst>
                    <a:ext uri="{9D8B030D-6E8A-4147-A177-3AD203B41FA5}">
                      <a16:colId xmlns:a16="http://schemas.microsoft.com/office/drawing/2014/main" val="3469171872"/>
                    </a:ext>
                  </a:extLst>
                </a:gridCol>
                <a:gridCol w="803997">
                  <a:extLst>
                    <a:ext uri="{9D8B030D-6E8A-4147-A177-3AD203B41FA5}">
                      <a16:colId xmlns:a16="http://schemas.microsoft.com/office/drawing/2014/main" val="954680995"/>
                    </a:ext>
                  </a:extLst>
                </a:gridCol>
              </a:tblGrid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Weight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True 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Predicted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Correct?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3377208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5659677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769225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6881904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4648259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6719444"/>
                  </a:ext>
                </a:extLst>
              </a:tr>
              <a:tr h="2434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D6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200" dirty="0"/>
                        <a:t>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3975246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CF0EE1D-7BE3-BD36-7EDC-6B04B082B899}"/>
                  </a:ext>
                </a:extLst>
              </p:cNvPr>
              <p:cNvSpPr txBox="1"/>
              <p:nvPr/>
            </p:nvSpPr>
            <p:spPr>
              <a:xfrm>
                <a:off x="3675628" y="3320288"/>
                <a:ext cx="4070594" cy="613309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/>
                  <a:t>Step 2: Compute Error</a:t>
                </a:r>
              </a:p>
              <a:p>
                <a:r>
                  <a:rPr lang="en-GB" sz="1400" dirty="0"/>
                  <a:t>Error = w</a:t>
                </a:r>
                <a:r>
                  <a:rPr lang="en-GB" sz="1400" baseline="-25000" dirty="0"/>
                  <a:t>D4</a:t>
                </a:r>
                <a:r>
                  <a:rPr lang="en-GB" sz="1400" dirty="0"/>
                  <a:t> ​=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6</m:t>
                        </m:r>
                      </m:den>
                    </m:f>
                    <m:r>
                      <a:rPr lang="en-IN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/>
                  <a:t>​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CF0EE1D-7BE3-BD36-7EDC-6B04B082B8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5628" y="3320288"/>
                <a:ext cx="4070594" cy="613309"/>
              </a:xfrm>
              <a:prstGeom prst="rect">
                <a:avLst/>
              </a:prstGeom>
              <a:blipFill>
                <a:blip r:embed="rId3"/>
                <a:stretch>
                  <a:fillRect l="-449" t="-2000" b="-3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915991A-B07D-B5FD-2414-1903A0817759}"/>
                  </a:ext>
                </a:extLst>
              </p:cNvPr>
              <p:cNvSpPr txBox="1"/>
              <p:nvPr/>
            </p:nvSpPr>
            <p:spPr>
              <a:xfrm>
                <a:off x="3675628" y="3991779"/>
                <a:ext cx="4070594" cy="785471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/>
                  <a:t>Step 3: Compute </a:t>
                </a:r>
                <a:r>
                  <a:rPr lang="el-GR" sz="1400" dirty="0"/>
                  <a:t>α</a:t>
                </a:r>
                <a:r>
                  <a:rPr lang="en-IN" sz="1400" dirty="0"/>
                  <a:t>1 (“Amount of say in the decision”)</a:t>
                </a:r>
              </a:p>
              <a:p>
                <a:r>
                  <a:rPr lang="el-GR" sz="1400" dirty="0"/>
                  <a:t>α</a:t>
                </a:r>
                <a:r>
                  <a:rPr lang="en-IN" sz="1400" dirty="0"/>
                  <a:t>1: </a:t>
                </a:r>
                <a:r>
                  <a:rPr lang="en-GB" sz="1400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IN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/>
                  <a:t>​ln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f>
                          <m:fPr>
                            <m:ctrlPr>
                              <a:rPr lang="en-IN" sz="1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N" sz="1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IN" sz="1400" i="1"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</m:num>
                      <m:den>
                        <m:f>
                          <m:fPr>
                            <m:ctrlPr>
                              <a:rPr lang="en-IN" sz="1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N" sz="1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IN" sz="1400" i="1">
                                <a:latin typeface="Cambria Math" panose="02040503050406030204" pitchFamily="18" charset="0"/>
                              </a:rPr>
                              <m:t>6</m:t>
                            </m:r>
                          </m:den>
                        </m:f>
                      </m:den>
                    </m:f>
                    <m:r>
                      <a:rPr lang="en-IN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/>
                  <a:t>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IN" sz="14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400" dirty="0"/>
                  <a:t>​ln (5) = 0.804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915991A-B07D-B5FD-2414-1903A08177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5628" y="3991779"/>
                <a:ext cx="4070594" cy="785471"/>
              </a:xfrm>
              <a:prstGeom prst="rect">
                <a:avLst/>
              </a:prstGeom>
              <a:blipFill>
                <a:blip r:embed="rId4"/>
                <a:stretch>
                  <a:fillRect l="-449" t="-155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A1F94917-F42A-03B3-E7FD-5D09A4635537}"/>
              </a:ext>
            </a:extLst>
          </p:cNvPr>
          <p:cNvSpPr txBox="1"/>
          <p:nvPr/>
        </p:nvSpPr>
        <p:spPr>
          <a:xfrm>
            <a:off x="3650323" y="4837042"/>
            <a:ext cx="4070594" cy="160043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4: Update sample weights</a:t>
            </a:r>
          </a:p>
          <a:p>
            <a:endParaRPr lang="en-IN" sz="1400" dirty="0"/>
          </a:p>
          <a:p>
            <a:r>
              <a:rPr lang="en-IN" sz="1400" dirty="0"/>
              <a:t>Rule</a:t>
            </a:r>
          </a:p>
          <a:p>
            <a:pPr marL="285750" indent="-285750">
              <a:buFontTx/>
              <a:buChar char="-"/>
            </a:pPr>
            <a:r>
              <a:rPr lang="en-IN" sz="1400" dirty="0"/>
              <a:t>Misclassified: Increase weight (More important)</a:t>
            </a:r>
          </a:p>
          <a:p>
            <a:pPr marL="285750" indent="-285750">
              <a:buFontTx/>
              <a:buChar char="-"/>
            </a:pPr>
            <a:r>
              <a:rPr lang="en-IN" sz="1400" dirty="0"/>
              <a:t>Correct: Reduce weight (Less important)</a:t>
            </a:r>
          </a:p>
          <a:p>
            <a:endParaRPr lang="en-IN" sz="1400" dirty="0"/>
          </a:p>
          <a:p>
            <a:r>
              <a:rPr lang="en-IN" sz="1400" dirty="0"/>
              <a:t>Update formula: </a:t>
            </a:r>
            <a:r>
              <a:rPr lang="en-IN" sz="1400" dirty="0" err="1"/>
              <a:t>wi</a:t>
            </a:r>
            <a:r>
              <a:rPr lang="en-IN" sz="1400" baseline="30000" dirty="0" err="1"/>
              <a:t>new</a:t>
            </a:r>
            <a:r>
              <a:rPr lang="en-IN" sz="1400" dirty="0"/>
              <a:t> = </a:t>
            </a:r>
            <a:r>
              <a:rPr lang="en-IN" sz="1400" dirty="0" err="1"/>
              <a:t>wi</a:t>
            </a:r>
            <a:r>
              <a:rPr lang="en-IN" sz="1400" dirty="0"/>
              <a:t> . e</a:t>
            </a:r>
            <a:r>
              <a:rPr lang="en-IN" sz="1400" baseline="30000" dirty="0"/>
              <a:t>+-</a:t>
            </a:r>
            <a:r>
              <a:rPr lang="el-GR" sz="1400" baseline="30000" dirty="0"/>
              <a:t>α</a:t>
            </a:r>
            <a:endParaRPr lang="en-GB" sz="1400" baseline="30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AB9744-D0A9-1EBC-D6B4-F56DC0327471}"/>
                  </a:ext>
                </a:extLst>
              </p:cNvPr>
              <p:cNvSpPr txBox="1"/>
              <p:nvPr/>
            </p:nvSpPr>
            <p:spPr>
              <a:xfrm>
                <a:off x="7884081" y="153563"/>
                <a:ext cx="4070594" cy="3231077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/>
                  <a:t>Step 5: Updated unnormalized weights</a:t>
                </a:r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r>
                  <a:rPr lang="en-IN" sz="1400" dirty="0"/>
                  <a:t>Since the total of weights = 0.741, i.e. not 1, we normalize them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1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𝐶𝑢𝑟𝑟𝑒𝑛𝑡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𝑤𝑒𝑖𝑔h𝑡</m:t>
                        </m:r>
                      </m:num>
                      <m:den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𝑤𝑒𝑖𝑔h𝑡</m:t>
                        </m:r>
                      </m:den>
                    </m:f>
                  </m:oMath>
                </a14:m>
                <a:endParaRPr lang="en-IN" sz="1400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AAB9744-D0A9-1EBC-D6B4-F56DC03274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4081" y="153563"/>
                <a:ext cx="4070594" cy="3231077"/>
              </a:xfrm>
              <a:prstGeom prst="rect">
                <a:avLst/>
              </a:prstGeom>
              <a:blipFill>
                <a:blip r:embed="rId5"/>
                <a:stretch>
                  <a:fillRect l="-449" t="-3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4" name="Table 13">
                <a:extLst>
                  <a:ext uri="{FF2B5EF4-FFF2-40B4-BE49-F238E27FC236}">
                    <a16:creationId xmlns:a16="http://schemas.microsoft.com/office/drawing/2014/main" id="{AD7076BD-EB42-5890-D8A7-31C98BBF369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21875529"/>
                  </p:ext>
                </p:extLst>
              </p:nvPr>
            </p:nvGraphicFramePr>
            <p:xfrm>
              <a:off x="7894258" y="428971"/>
              <a:ext cx="4070595" cy="2379348"/>
            </p:xfrm>
            <a:graphic>
              <a:graphicData uri="http://schemas.openxmlformats.org/drawingml/2006/table">
                <a:tbl>
                  <a:tblPr firstRow="1">
                    <a:tableStyleId>{7E9639D4-E3E2-4D34-9284-5A2195B3D0D7}</a:tableStyleId>
                  </a:tblPr>
                  <a:tblGrid>
                    <a:gridCol w="673586">
                      <a:extLst>
                        <a:ext uri="{9D8B030D-6E8A-4147-A177-3AD203B41FA5}">
                          <a16:colId xmlns:a16="http://schemas.microsoft.com/office/drawing/2014/main" val="534926747"/>
                        </a:ext>
                      </a:extLst>
                    </a:gridCol>
                    <a:gridCol w="900440">
                      <a:extLst>
                        <a:ext uri="{9D8B030D-6E8A-4147-A177-3AD203B41FA5}">
                          <a16:colId xmlns:a16="http://schemas.microsoft.com/office/drawing/2014/main" val="4172495182"/>
                        </a:ext>
                      </a:extLst>
                    </a:gridCol>
                    <a:gridCol w="1298308">
                      <a:extLst>
                        <a:ext uri="{9D8B030D-6E8A-4147-A177-3AD203B41FA5}">
                          <a16:colId xmlns:a16="http://schemas.microsoft.com/office/drawing/2014/main" val="1438777635"/>
                        </a:ext>
                      </a:extLst>
                    </a:gridCol>
                    <a:gridCol w="1198261">
                      <a:extLst>
                        <a:ext uri="{9D8B030D-6E8A-4147-A177-3AD203B41FA5}">
                          <a16:colId xmlns:a16="http://schemas.microsoft.com/office/drawing/2014/main" val="3704821516"/>
                        </a:ext>
                      </a:extLst>
                    </a:gridCol>
                  </a:tblGrid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Dog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Correct?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Formula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Value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51767144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-0.804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06878146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-0.804</a:t>
                          </a:r>
                          <a:endParaRPr lang="pt-BR" sz="12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57267275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-0.804</a:t>
                          </a:r>
                          <a:endParaRPr lang="pt-BR" sz="12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54763855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b="1"/>
                            <a:t>D4</a:t>
                          </a:r>
                          <a:endParaRPr lang="en-GB" sz="120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❌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+0.804</a:t>
                          </a:r>
                          <a:endParaRPr lang="pt-BR" sz="12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b="1"/>
                            <a:t>0.371</a:t>
                          </a:r>
                          <a:endParaRPr lang="en-GB" sz="120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2995163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D5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-0.804</a:t>
                          </a:r>
                          <a:endParaRPr lang="pt-BR" sz="12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0824778"/>
                      </a:ext>
                    </a:extLst>
                  </a:tr>
                  <a:tr h="171516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D6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dirty="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IN" sz="12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IN" sz="12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IN" sz="12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oMath>
                          </a14:m>
                          <a:r>
                            <a:rPr lang="pt-BR" sz="1200" dirty="0"/>
                            <a:t> e </a:t>
                          </a:r>
                          <a:r>
                            <a:rPr lang="pt-BR" sz="1200" baseline="30000" dirty="0"/>
                            <a:t>-0.804</a:t>
                          </a:r>
                          <a:endParaRPr lang="pt-BR" sz="1200" dirty="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dirty="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769611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4" name="Table 13">
                <a:extLst>
                  <a:ext uri="{FF2B5EF4-FFF2-40B4-BE49-F238E27FC236}">
                    <a16:creationId xmlns:a16="http://schemas.microsoft.com/office/drawing/2014/main" id="{AD7076BD-EB42-5890-D8A7-31C98BBF369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21875529"/>
                  </p:ext>
                </p:extLst>
              </p:nvPr>
            </p:nvGraphicFramePr>
            <p:xfrm>
              <a:off x="7894258" y="428971"/>
              <a:ext cx="4070595" cy="2379348"/>
            </p:xfrm>
            <a:graphic>
              <a:graphicData uri="http://schemas.openxmlformats.org/drawingml/2006/table">
                <a:tbl>
                  <a:tblPr firstRow="1">
                    <a:tableStyleId>{7E9639D4-E3E2-4D34-9284-5A2195B3D0D7}</a:tableStyleId>
                  </a:tblPr>
                  <a:tblGrid>
                    <a:gridCol w="673586">
                      <a:extLst>
                        <a:ext uri="{9D8B030D-6E8A-4147-A177-3AD203B41FA5}">
                          <a16:colId xmlns:a16="http://schemas.microsoft.com/office/drawing/2014/main" val="534926747"/>
                        </a:ext>
                      </a:extLst>
                    </a:gridCol>
                    <a:gridCol w="900440">
                      <a:extLst>
                        <a:ext uri="{9D8B030D-6E8A-4147-A177-3AD203B41FA5}">
                          <a16:colId xmlns:a16="http://schemas.microsoft.com/office/drawing/2014/main" val="4172495182"/>
                        </a:ext>
                      </a:extLst>
                    </a:gridCol>
                    <a:gridCol w="1298308">
                      <a:extLst>
                        <a:ext uri="{9D8B030D-6E8A-4147-A177-3AD203B41FA5}">
                          <a16:colId xmlns:a16="http://schemas.microsoft.com/office/drawing/2014/main" val="1438777635"/>
                        </a:ext>
                      </a:extLst>
                    </a:gridCol>
                    <a:gridCol w="1198261">
                      <a:extLst>
                        <a:ext uri="{9D8B030D-6E8A-4147-A177-3AD203B41FA5}">
                          <a16:colId xmlns:a16="http://schemas.microsoft.com/office/drawing/2014/main" val="3704821516"/>
                        </a:ext>
                      </a:extLst>
                    </a:gridCol>
                  </a:tblGrid>
                  <a:tr h="274320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Dog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Correct?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Formula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Value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351767144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79310" r="-93427" b="-5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06878146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182456" r="-93427" b="-4087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57267275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277586" r="-93427" b="-3017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54763855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b="1"/>
                            <a:t>D4</a:t>
                          </a:r>
                          <a:endParaRPr lang="en-GB" sz="120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❌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377586" r="-93427" b="-2017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b="1"/>
                            <a:t>0.371</a:t>
                          </a:r>
                          <a:endParaRPr lang="en-GB" sz="1200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2995163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D5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485965" r="-93427" b="-1052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910824778"/>
                      </a:ext>
                    </a:extLst>
                  </a:tr>
                  <a:tr h="350838"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/>
                            <a:t>D6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dirty="0"/>
                            <a:t>✅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6"/>
                          <a:stretch>
                            <a:fillRect l="-122066" t="-575862" r="-93427" b="-34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buNone/>
                          </a:pPr>
                          <a:r>
                            <a:rPr lang="en-GB" sz="1200" dirty="0"/>
                            <a:t>0.074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7696112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9C9DA29-07EB-4E03-DD09-E8600F51325B}"/>
                  </a:ext>
                </a:extLst>
              </p:cNvPr>
              <p:cNvSpPr txBox="1"/>
              <p:nvPr/>
            </p:nvSpPr>
            <p:spPr>
              <a:xfrm>
                <a:off x="7884081" y="3404789"/>
                <a:ext cx="4070594" cy="328961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/>
                  <a:t>Step 6: Updated normalized weights</a:t>
                </a:r>
              </a:p>
              <a:p>
                <a:endParaRPr lang="en-IN" sz="1400" dirty="0"/>
              </a:p>
              <a:p>
                <a:r>
                  <a:rPr lang="en-IN" sz="1400" dirty="0"/>
                  <a:t>For correctly classified dogs (e.g. D1, D2, …)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0.074</m:t>
                        </m:r>
                      </m:num>
                      <m:den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0.741</m:t>
                        </m:r>
                      </m:den>
                    </m:f>
                  </m:oMath>
                </a14:m>
                <a:r>
                  <a:rPr lang="en-IN" sz="1400" dirty="0"/>
                  <a:t> = 0.10</a:t>
                </a:r>
              </a:p>
              <a:p>
                <a:endParaRPr lang="en-IN" sz="1400" dirty="0"/>
              </a:p>
              <a:p>
                <a:r>
                  <a:rPr lang="en-IN" sz="1400" dirty="0"/>
                  <a:t>For misclassified dog (D4)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IN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0.</m:t>
                        </m:r>
                        <m:r>
                          <a:rPr lang="en-IN" sz="1400" b="0" i="1" smtClean="0">
                            <a:latin typeface="Cambria Math" panose="02040503050406030204" pitchFamily="18" charset="0"/>
                          </a:rPr>
                          <m:t>371</m:t>
                        </m:r>
                      </m:num>
                      <m:den>
                        <m:r>
                          <a:rPr lang="en-IN" sz="1400" i="1">
                            <a:latin typeface="Cambria Math" panose="02040503050406030204" pitchFamily="18" charset="0"/>
                          </a:rPr>
                          <m:t>0.741</m:t>
                        </m:r>
                      </m:den>
                    </m:f>
                  </m:oMath>
                </a14:m>
                <a:r>
                  <a:rPr lang="en-IN" sz="1400" dirty="0"/>
                  <a:t> = 0.50</a:t>
                </a:r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endParaRPr lang="en-IN" sz="1400" dirty="0"/>
              </a:p>
              <a:p>
                <a:r>
                  <a:rPr lang="en-IN" sz="1400" dirty="0"/>
                  <a:t>Next stump will focus on D4, as  its weight dominates</a:t>
                </a:r>
              </a:p>
              <a:p>
                <a:r>
                  <a:rPr lang="en-IN" sz="1400" dirty="0"/>
                  <a:t>New sample rule: If weight &gt;= 14, obese -&gt; Correct!</a:t>
                </a: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9C9DA29-07EB-4E03-DD09-E8600F5132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84081" y="3404789"/>
                <a:ext cx="4070594" cy="3289618"/>
              </a:xfrm>
              <a:prstGeom prst="rect">
                <a:avLst/>
              </a:prstGeom>
              <a:blipFill>
                <a:blip r:embed="rId7"/>
                <a:stretch>
                  <a:fillRect l="-449" t="-371" b="-111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2F04760C-4BB7-B0B2-DA9F-BE967C396E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4763977"/>
              </p:ext>
            </p:extLst>
          </p:nvPr>
        </p:nvGraphicFramePr>
        <p:xfrm>
          <a:off x="10013319" y="4149784"/>
          <a:ext cx="1941356" cy="1920240"/>
        </p:xfrm>
        <a:graphic>
          <a:graphicData uri="http://schemas.openxmlformats.org/drawingml/2006/table">
            <a:tbl>
              <a:tblPr firstRow="1">
                <a:tableStyleId>{7E9639D4-E3E2-4D34-9284-5A2195B3D0D7}</a:tableStyleId>
              </a:tblPr>
              <a:tblGrid>
                <a:gridCol w="970678">
                  <a:extLst>
                    <a:ext uri="{9D8B030D-6E8A-4147-A177-3AD203B41FA5}">
                      <a16:colId xmlns:a16="http://schemas.microsoft.com/office/drawing/2014/main" val="3304120582"/>
                    </a:ext>
                  </a:extLst>
                </a:gridCol>
                <a:gridCol w="970678">
                  <a:extLst>
                    <a:ext uri="{9D8B030D-6E8A-4147-A177-3AD203B41FA5}">
                      <a16:colId xmlns:a16="http://schemas.microsoft.com/office/drawing/2014/main" val="27756213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Normalized Weight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515209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0.10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6673682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0.10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962158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0.10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649465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 b="1"/>
                        <a:t>D4</a:t>
                      </a:r>
                      <a:endParaRPr lang="en-GB" sz="105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 b="1"/>
                        <a:t>0.50</a:t>
                      </a:r>
                      <a:endParaRPr lang="en-GB" sz="105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5800635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0.10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4929854"/>
                  </a:ext>
                </a:extLst>
              </a:tr>
              <a:tr h="21430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/>
                        <a:t>D6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050" dirty="0"/>
                        <a:t>0.10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4748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1340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1105C-481B-7220-4AC2-147923622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9C9013-A24F-0B9F-880B-10BD8A7242E2}"/>
              </a:ext>
            </a:extLst>
          </p:cNvPr>
          <p:cNvSpPr txBox="1"/>
          <p:nvPr/>
        </p:nvSpPr>
        <p:spPr>
          <a:xfrm>
            <a:off x="265247" y="244305"/>
            <a:ext cx="1277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GBM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96E853-813B-A9B8-5E55-4889A91DF35A}"/>
              </a:ext>
            </a:extLst>
          </p:cNvPr>
          <p:cNvSpPr txBox="1"/>
          <p:nvPr/>
        </p:nvSpPr>
        <p:spPr>
          <a:xfrm>
            <a:off x="237325" y="691035"/>
            <a:ext cx="315444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Focuses on the residuals (errors) of the previous model</a:t>
            </a:r>
            <a:endParaRPr lang="en-GB" sz="1400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3CBFBC06-9797-BEAA-44F0-5805DE24BA4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37325" y="1608922"/>
          <a:ext cx="3154448" cy="213360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837037">
                  <a:extLst>
                    <a:ext uri="{9D8B030D-6E8A-4147-A177-3AD203B41FA5}">
                      <a16:colId xmlns:a16="http://schemas.microsoft.com/office/drawing/2014/main" val="2992704106"/>
                    </a:ext>
                  </a:extLst>
                </a:gridCol>
                <a:gridCol w="1060983">
                  <a:extLst>
                    <a:ext uri="{9D8B030D-6E8A-4147-A177-3AD203B41FA5}">
                      <a16:colId xmlns:a16="http://schemas.microsoft.com/office/drawing/2014/main" val="1247799351"/>
                    </a:ext>
                  </a:extLst>
                </a:gridCol>
                <a:gridCol w="1256428">
                  <a:extLst>
                    <a:ext uri="{9D8B030D-6E8A-4147-A177-3AD203B41FA5}">
                      <a16:colId xmlns:a16="http://schemas.microsoft.com/office/drawing/2014/main" val="4125520342"/>
                    </a:ext>
                  </a:extLst>
                </a:gridCol>
              </a:tblGrid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Weight (kg)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Obese (y)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496026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 (Not obese)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649539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7512936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504720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 (Obese)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6493873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7706722"/>
                  </a:ext>
                </a:extLst>
              </a:tr>
              <a:tr h="27238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D6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/>
                        <a:t>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7076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BBC3813-CCB5-DB42-8C2A-970C1E633613}"/>
              </a:ext>
            </a:extLst>
          </p:cNvPr>
          <p:cNvSpPr txBox="1"/>
          <p:nvPr/>
        </p:nvSpPr>
        <p:spPr>
          <a:xfrm>
            <a:off x="237325" y="3921745"/>
            <a:ext cx="3154448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1: Initialize with a constant value</a:t>
            </a:r>
          </a:p>
          <a:p>
            <a:endParaRPr lang="en-IN" sz="1400" dirty="0"/>
          </a:p>
          <a:p>
            <a:r>
              <a:rPr lang="en-IN" sz="1400" dirty="0"/>
              <a:t>Start with a “single leaf” that predicts the average of the target variable for all dogs</a:t>
            </a:r>
          </a:p>
          <a:p>
            <a:endParaRPr lang="en-IN" sz="1400" dirty="0"/>
          </a:p>
          <a:p>
            <a:r>
              <a:rPr lang="en-IN" sz="1400" dirty="0"/>
              <a:t>Example: Average “Obesity score” for our 6 dogs is 0.5, initial prediction (F</a:t>
            </a:r>
            <a:r>
              <a:rPr lang="en-IN" sz="1400" baseline="-25000" dirty="0"/>
              <a:t>0</a:t>
            </a:r>
            <a:r>
              <a:rPr lang="en-IN" sz="1400" dirty="0"/>
              <a:t>) for every dog is 0.5</a:t>
            </a:r>
            <a:endParaRPr lang="en-GB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7B4183-E5C5-865A-55B4-25A61B0CDAA4}"/>
              </a:ext>
            </a:extLst>
          </p:cNvPr>
          <p:cNvSpPr txBox="1"/>
          <p:nvPr/>
        </p:nvSpPr>
        <p:spPr>
          <a:xfrm>
            <a:off x="3675628" y="153563"/>
            <a:ext cx="4969288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2: Calculate Residuals</a:t>
            </a:r>
          </a:p>
          <a:p>
            <a:endParaRPr lang="en-IN" sz="1400" dirty="0"/>
          </a:p>
          <a:p>
            <a:r>
              <a:rPr lang="en-IN" sz="1400" dirty="0"/>
              <a:t>Residual = Actual – Predicted</a:t>
            </a:r>
          </a:p>
          <a:p>
            <a:endParaRPr lang="en-IN" sz="1400" dirty="0"/>
          </a:p>
          <a:p>
            <a:r>
              <a:rPr lang="en-IN" sz="1400" dirty="0"/>
              <a:t>For Dog D1: 0 – 0.5 = -0.5</a:t>
            </a:r>
          </a:p>
          <a:p>
            <a:r>
              <a:rPr lang="en-IN" sz="1400" dirty="0"/>
              <a:t>For Dog D4: 1 – 0.5 = +0.5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3750EE-B87C-14E6-8B93-4FA09EABEBA0}"/>
              </a:ext>
            </a:extLst>
          </p:cNvPr>
          <p:cNvSpPr txBox="1"/>
          <p:nvPr/>
        </p:nvSpPr>
        <p:spPr>
          <a:xfrm>
            <a:off x="3675628" y="1572171"/>
            <a:ext cx="4969288" cy="160043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3: Train a weak learner on residuals</a:t>
            </a:r>
          </a:p>
          <a:p>
            <a:endParaRPr lang="en-IN" sz="1400" dirty="0"/>
          </a:p>
          <a:p>
            <a:r>
              <a:rPr lang="en-IN" sz="1400" dirty="0"/>
              <a:t>We do not use the “Obese” column as the target, but we train it to predict the Residuals we just calculated</a:t>
            </a:r>
          </a:p>
          <a:p>
            <a:endParaRPr lang="en-IN" sz="1400" dirty="0"/>
          </a:p>
          <a:p>
            <a:r>
              <a:rPr lang="en-IN" sz="1400" dirty="0"/>
              <a:t>=&gt; A “tree” tries to find a threshold that best separates the -0.5 errors from the +0.5 errors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443148-534E-34EB-3D87-620F28725678}"/>
              </a:ext>
            </a:extLst>
          </p:cNvPr>
          <p:cNvSpPr txBox="1"/>
          <p:nvPr/>
        </p:nvSpPr>
        <p:spPr>
          <a:xfrm>
            <a:off x="3675628" y="3226302"/>
            <a:ext cx="4969288" cy="31085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Step 4: Update the prediction with a learning rate</a:t>
            </a:r>
          </a:p>
          <a:p>
            <a:endParaRPr lang="en-IN" sz="1400" dirty="0"/>
          </a:p>
          <a:p>
            <a:r>
              <a:rPr lang="en-IN" sz="1400" dirty="0"/>
              <a:t>Learning rate “eta” (</a:t>
            </a:r>
            <a:r>
              <a:rPr lang="el-GR" sz="1400" dirty="0"/>
              <a:t>η</a:t>
            </a:r>
            <a:r>
              <a:rPr lang="en-IN" sz="1400" dirty="0"/>
              <a:t>) = Small number, e.g. 0.1</a:t>
            </a:r>
          </a:p>
          <a:p>
            <a:endParaRPr lang="en-IN" sz="1400" dirty="0"/>
          </a:p>
          <a:p>
            <a:r>
              <a:rPr lang="en-IN" sz="1400" dirty="0"/>
              <a:t>New prediction = F</a:t>
            </a:r>
            <a:r>
              <a:rPr lang="en-IN" sz="1400" baseline="-25000" dirty="0"/>
              <a:t>0  </a:t>
            </a:r>
            <a:r>
              <a:rPr lang="en-IN" sz="1400" dirty="0"/>
              <a:t>+ (</a:t>
            </a:r>
            <a:r>
              <a:rPr lang="el-GR" sz="1400" dirty="0"/>
              <a:t>η</a:t>
            </a:r>
            <a:r>
              <a:rPr lang="en-IN" sz="1400" dirty="0"/>
              <a:t> x Tree</a:t>
            </a:r>
            <a:r>
              <a:rPr lang="en-IN" sz="1400" baseline="-25000" dirty="0"/>
              <a:t>1</a:t>
            </a:r>
            <a:r>
              <a:rPr lang="en-IN" sz="1400" dirty="0"/>
              <a:t> output)</a:t>
            </a:r>
          </a:p>
          <a:p>
            <a:endParaRPr lang="en-IN" sz="1400" dirty="0"/>
          </a:p>
          <a:p>
            <a:r>
              <a:rPr lang="en-IN" sz="1400" dirty="0"/>
              <a:t>For dog D1, new prediction = 0.5 + (0.1 x -0.5) = 0.45</a:t>
            </a:r>
          </a:p>
          <a:p>
            <a:r>
              <a:rPr lang="en-IN" sz="1400" dirty="0"/>
              <a:t>For dog D4, new prediction = 0.5 + (0.1 x 0.5) = 0.55</a:t>
            </a:r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  <a:p>
            <a:endParaRPr lang="en-IN" sz="14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4D2A8E1-2452-72B2-893C-803F8C831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172686"/>
              </p:ext>
            </p:extLst>
          </p:nvPr>
        </p:nvGraphicFramePr>
        <p:xfrm>
          <a:off x="3675628" y="5064896"/>
          <a:ext cx="4969288" cy="1127760"/>
        </p:xfrm>
        <a:graphic>
          <a:graphicData uri="http://schemas.openxmlformats.org/drawingml/2006/table">
            <a:tbl>
              <a:tblPr firstRow="1">
                <a:tableStyleId>{7E9639D4-E3E2-4D34-9284-5A2195B3D0D7}</a:tableStyleId>
              </a:tblPr>
              <a:tblGrid>
                <a:gridCol w="1001074">
                  <a:extLst>
                    <a:ext uri="{9D8B030D-6E8A-4147-A177-3AD203B41FA5}">
                      <a16:colId xmlns:a16="http://schemas.microsoft.com/office/drawing/2014/main" val="790884640"/>
                    </a:ext>
                  </a:extLst>
                </a:gridCol>
                <a:gridCol w="809698">
                  <a:extLst>
                    <a:ext uri="{9D8B030D-6E8A-4147-A177-3AD203B41FA5}">
                      <a16:colId xmlns:a16="http://schemas.microsoft.com/office/drawing/2014/main" val="4150265245"/>
                    </a:ext>
                  </a:extLst>
                </a:gridCol>
                <a:gridCol w="1151725">
                  <a:extLst>
                    <a:ext uri="{9D8B030D-6E8A-4147-A177-3AD203B41FA5}">
                      <a16:colId xmlns:a16="http://schemas.microsoft.com/office/drawing/2014/main" val="1051631039"/>
                    </a:ext>
                  </a:extLst>
                </a:gridCol>
                <a:gridCol w="2006791">
                  <a:extLst>
                    <a:ext uri="{9D8B030D-6E8A-4147-A177-3AD203B41FA5}">
                      <a16:colId xmlns:a16="http://schemas.microsoft.com/office/drawing/2014/main" val="2405051390"/>
                    </a:ext>
                  </a:extLst>
                </a:gridCol>
              </a:tblGrid>
              <a:tr h="196711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Dog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Actual (y)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200" b="1" dirty="0">
                          <a:solidFill>
                            <a:schemeClr val="bg1"/>
                          </a:solidFill>
                          <a:effectLst/>
                        </a:rPr>
                        <a:t>Initial Pred (F0​)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</a:rPr>
                        <a:t>New Pred (F0​+η×Tree1​)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8761297"/>
                  </a:ext>
                </a:extLst>
              </a:tr>
              <a:tr h="196711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400" b="1" dirty="0">
                          <a:solidFill>
                            <a:schemeClr val="tx1"/>
                          </a:solidFill>
                          <a:effectLst/>
                        </a:rPr>
                        <a:t>D1 (Not Obese)</a:t>
                      </a:r>
                      <a:endParaRPr lang="en-GB" sz="1400" dirty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40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14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400">
                          <a:solidFill>
                            <a:schemeClr val="tx1"/>
                          </a:solidFill>
                          <a:effectLst/>
                        </a:rPr>
                        <a:t>0.5</a:t>
                      </a:r>
                      <a:endParaRPr lang="en-GB" sz="14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400" b="1">
                          <a:solidFill>
                            <a:schemeClr val="tx1"/>
                          </a:solidFill>
                          <a:effectLst/>
                        </a:rPr>
                        <a:t>0.45</a:t>
                      </a:r>
                      <a:r>
                        <a:rPr lang="en-GB" sz="1400">
                          <a:solidFill>
                            <a:schemeClr val="tx1"/>
                          </a:solidFill>
                          <a:effectLst/>
                        </a:rPr>
                        <a:t> (Moving toward 0)</a:t>
                      </a:r>
                      <a:endParaRPr lang="en-GB" sz="14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5625177"/>
                  </a:ext>
                </a:extLst>
              </a:tr>
              <a:tr h="196711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400" b="1">
                          <a:solidFill>
                            <a:schemeClr val="tx1"/>
                          </a:solidFill>
                          <a:effectLst/>
                        </a:rPr>
                        <a:t>D4 (Obese)</a:t>
                      </a:r>
                      <a:endParaRPr lang="en-GB" sz="14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4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GB" sz="14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400">
                          <a:solidFill>
                            <a:schemeClr val="tx1"/>
                          </a:solidFill>
                          <a:effectLst/>
                        </a:rPr>
                        <a:t>0.5</a:t>
                      </a:r>
                      <a:endParaRPr lang="en-GB" sz="140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GB" sz="1400" b="1" dirty="0">
                          <a:solidFill>
                            <a:schemeClr val="tx1"/>
                          </a:solidFill>
                          <a:effectLst/>
                        </a:rPr>
                        <a:t>0.55</a:t>
                      </a:r>
                      <a:r>
                        <a:rPr lang="en-GB" sz="1400" dirty="0">
                          <a:solidFill>
                            <a:schemeClr val="tx1"/>
                          </a:solidFill>
                          <a:effectLst/>
                        </a:rPr>
                        <a:t> (Moving toward 1)</a:t>
                      </a:r>
                      <a:endParaRPr lang="en-GB" sz="1400" dirty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76200" marR="76200" marT="50800" marB="50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7578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1556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3731</TotalTime>
  <Words>1659</Words>
  <Application>Microsoft Office PowerPoint</Application>
  <PresentationFormat>Widescreen</PresentationFormat>
  <Paragraphs>414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Google Sans Text</vt:lpstr>
      <vt:lpstr>Symbol</vt:lpstr>
      <vt:lpstr>Office Theme</vt:lpstr>
      <vt:lpstr>Ensemble Learning</vt:lpstr>
      <vt:lpstr>PowerPoint Presentation</vt:lpstr>
      <vt:lpstr>Bagging</vt:lpstr>
      <vt:lpstr>PowerPoint Presentation</vt:lpstr>
      <vt:lpstr>Bagging Techniques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Bias and Variance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Atul Kahate</dc:creator>
  <cp:lastModifiedBy>Atul Kahate</cp:lastModifiedBy>
  <cp:revision>27</cp:revision>
  <dcterms:created xsi:type="dcterms:W3CDTF">2026-01-19T11:50:40Z</dcterms:created>
  <dcterms:modified xsi:type="dcterms:W3CDTF">2026-01-28T11:52:33Z</dcterms:modified>
</cp:coreProperties>
</file>

<file path=docProps/thumbnail.jpeg>
</file>